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60" r:id="rId4"/>
    <p:sldId id="287" r:id="rId5"/>
    <p:sldId id="263" r:id="rId6"/>
    <p:sldId id="264" r:id="rId7"/>
    <p:sldId id="294" r:id="rId8"/>
    <p:sldId id="295" r:id="rId9"/>
    <p:sldId id="296" r:id="rId10"/>
    <p:sldId id="297" r:id="rId11"/>
    <p:sldId id="265" r:id="rId12"/>
    <p:sldId id="298" r:id="rId13"/>
    <p:sldId id="299"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957" autoAdjust="0"/>
  </p:normalViewPr>
  <p:slideViewPr>
    <p:cSldViewPr snapToGrid="0" snapToObjects="1">
      <p:cViewPr varScale="1">
        <p:scale>
          <a:sx n="99" d="100"/>
          <a:sy n="99" d="100"/>
        </p:scale>
        <p:origin x="99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61EA3-CA85-4CF8-A0C9-FE14FA29FD8D}" type="datetimeFigureOut">
              <a:rPr lang="tr-TR" smtClean="0"/>
              <a:t>5.08.2022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1287-7124-4DF8-B613-0220DA33BF81}" type="slidenum">
              <a:rPr lang="tr-TR" smtClean="0"/>
              <a:t>‹#›</a:t>
            </a:fld>
            <a:endParaRPr lang="tr-TR"/>
          </a:p>
        </p:txBody>
      </p:sp>
    </p:spTree>
    <p:extLst>
      <p:ext uri="{BB962C8B-B14F-4D97-AF65-F5344CB8AC3E}">
        <p14:creationId xmlns:p14="http://schemas.microsoft.com/office/powerpoint/2010/main" val="315580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3</a:t>
            </a:fld>
            <a:endParaRPr lang="tr-TR"/>
          </a:p>
        </p:txBody>
      </p:sp>
    </p:spTree>
    <p:extLst>
      <p:ext uri="{BB962C8B-B14F-4D97-AF65-F5344CB8AC3E}">
        <p14:creationId xmlns:p14="http://schemas.microsoft.com/office/powerpoint/2010/main" val="54612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x-none" smtClean="0"/>
              <a:t>‹#›</a:t>
            </a:fld>
            <a:endParaRPr lang="x-none"/>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480226" y="2615689"/>
            <a:ext cx="7452760" cy="1323439"/>
          </a:xfrm>
          <a:prstGeom prst="rect">
            <a:avLst/>
          </a:prstGeom>
          <a:noFill/>
        </p:spPr>
        <p:txBody>
          <a:bodyPr wrap="square" rtlCol="0">
            <a:spAutoFit/>
          </a:bodyPr>
          <a:lstStyle/>
          <a:p>
            <a:r>
              <a:rPr lang="tr-TR" sz="4000" b="1" dirty="0">
                <a:solidFill>
                  <a:schemeClr val="accent1"/>
                </a:solidFill>
              </a:rPr>
              <a:t>ÇOCUKLARDA CİNSEL GELİŞİM </a:t>
            </a:r>
          </a:p>
          <a:p>
            <a:r>
              <a:rPr lang="tr-TR" sz="4000" b="1" dirty="0">
                <a:solidFill>
                  <a:schemeClr val="accent1"/>
                </a:solidFill>
              </a:rPr>
              <a:t>VE TUVALET EĞİTİMİ</a:t>
            </a: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46316" y="2105561"/>
            <a:ext cx="2989904" cy="2554545"/>
          </a:xfrm>
          <a:prstGeom prst="rect">
            <a:avLst/>
          </a:prstGeom>
          <a:noFill/>
        </p:spPr>
        <p:txBody>
          <a:bodyPr wrap="square" rtlCol="0">
            <a:spAutoFit/>
          </a:bodyPr>
          <a:lstStyle/>
          <a:p>
            <a:r>
              <a:rPr lang="tr-TR" sz="4000" b="1" dirty="0">
                <a:solidFill>
                  <a:schemeClr val="bg1"/>
                </a:solidFill>
              </a:rPr>
              <a:t>Çocuklar kendi bedenleriyle çok ilgilidir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55758" y="2105561"/>
            <a:ext cx="7175307" cy="2677656"/>
          </a:xfrm>
          <a:prstGeom prst="rect">
            <a:avLst/>
          </a:prstGeom>
          <a:noFill/>
        </p:spPr>
        <p:txBody>
          <a:bodyPr wrap="square" rtlCol="0">
            <a:spAutoFit/>
          </a:bodyPr>
          <a:lstStyle/>
          <a:p>
            <a:pPr marL="457200" indent="-457200">
              <a:buFont typeface="Wingdings" panose="05000000000000000000" pitchFamily="2" charset="2"/>
              <a:buChar char="ü"/>
            </a:pPr>
            <a:r>
              <a:rPr lang="tr-TR" sz="2400" dirty="0">
                <a:solidFill>
                  <a:schemeClr val="accent1">
                    <a:lumMod val="50000"/>
                  </a:schemeClr>
                </a:solidFill>
              </a:rPr>
              <a:t>7. ve 10. yaşlarda  cinsel ilgilerde azalma olur.  Bu dönemlerde çocuklara ergenlik dönemi bedensel değişim ve gelişimi hakkında bilgi vermek önemlidir. </a:t>
            </a:r>
          </a:p>
          <a:p>
            <a:pPr marL="457200" indent="-457200">
              <a:buFont typeface="Wingdings" panose="05000000000000000000" pitchFamily="2" charset="2"/>
              <a:buChar char="ü"/>
            </a:pPr>
            <a:endParaRPr lang="tr-TR" sz="2400" dirty="0">
              <a:solidFill>
                <a:schemeClr val="accent1">
                  <a:lumMod val="50000"/>
                </a:schemeClr>
              </a:solidFill>
            </a:endParaRPr>
          </a:p>
          <a:p>
            <a:pPr marL="457200" indent="-457200">
              <a:buFont typeface="Wingdings" panose="05000000000000000000" pitchFamily="2" charset="2"/>
              <a:buChar char="ü"/>
            </a:pPr>
            <a:r>
              <a:rPr lang="tr-TR" sz="2400" dirty="0">
                <a:solidFill>
                  <a:schemeClr val="accent1">
                    <a:lumMod val="50000"/>
                  </a:schemeClr>
                </a:solidFill>
              </a:rPr>
              <a:t>Ergenlik dönemiyle birlikte cinsel enerji de artış görülür. Yetişkin cinselliğine benzer nitelikte bir cinsellik olarak mastürbasyon görülür.</a:t>
            </a:r>
          </a:p>
        </p:txBody>
      </p:sp>
      <p:pic>
        <p:nvPicPr>
          <p:cNvPr id="5" name="Google Shape;129;p9">
            <a:extLst>
              <a:ext uri="{FF2B5EF4-FFF2-40B4-BE49-F238E27FC236}">
                <a16:creationId xmlns:a16="http://schemas.microsoft.com/office/drawing/2014/main" id="{1EDA48F3-C58C-4877-B011-4389970FECB3}"/>
              </a:ext>
            </a:extLst>
          </p:cNvPr>
          <p:cNvPicPr/>
          <p:nvPr/>
        </p:nvPicPr>
        <p:blipFill>
          <a:blip r:embed="rId3">
            <a:alphaModFix amt="50000"/>
          </a:blip>
          <a:srcRect l="-12450" t="-32137"/>
          <a:stretch/>
        </p:blipFill>
        <p:spPr>
          <a:xfrm>
            <a:off x="10496405" y="4429100"/>
            <a:ext cx="1249279" cy="1160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170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92629" y="2136337"/>
            <a:ext cx="2406580" cy="1938992"/>
          </a:xfrm>
          <a:prstGeom prst="rect">
            <a:avLst/>
          </a:prstGeom>
          <a:noFill/>
        </p:spPr>
        <p:txBody>
          <a:bodyPr wrap="square" rtlCol="0">
            <a:spAutoFit/>
          </a:bodyPr>
          <a:lstStyle/>
          <a:p>
            <a:r>
              <a:rPr lang="en-US" sz="4000" b="1" dirty="0">
                <a:solidFill>
                  <a:schemeClr val="bg1"/>
                </a:solidFill>
              </a:rPr>
              <a:t>Anne </a:t>
            </a:r>
            <a:r>
              <a:rPr lang="en-US" sz="4000" b="1" dirty="0" err="1">
                <a:solidFill>
                  <a:schemeClr val="bg1"/>
                </a:solidFill>
              </a:rPr>
              <a:t>Babalara</a:t>
            </a:r>
            <a:r>
              <a:rPr lang="en-US" sz="4000" b="1" dirty="0">
                <a:solidFill>
                  <a:schemeClr val="bg1"/>
                </a:solidFill>
              </a:rPr>
              <a:t> </a:t>
            </a:r>
            <a:r>
              <a:rPr lang="en-US" sz="4000" b="1" dirty="0" err="1">
                <a:solidFill>
                  <a:schemeClr val="bg1"/>
                </a:solidFill>
              </a:rPr>
              <a:t>Tav</a:t>
            </a:r>
            <a:r>
              <a:rPr lang="tr-TR" sz="4000" b="1" dirty="0">
                <a:solidFill>
                  <a:schemeClr val="bg1"/>
                </a:solidFill>
              </a:rPr>
              <a:t>siyeler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98666" y="2136337"/>
            <a:ext cx="6900705" cy="3046988"/>
          </a:xfrm>
          <a:prstGeom prst="rect">
            <a:avLst/>
          </a:prstGeom>
          <a:noFill/>
        </p:spPr>
        <p:txBody>
          <a:bodyPr wrap="square" rtlCol="0">
            <a:spAutoFit/>
          </a:bodyPr>
          <a:lstStyle/>
          <a:p>
            <a:pPr marL="342900" indent="-342900">
              <a:buFont typeface="Arial" panose="020B0604020202020204" pitchFamily="34" charset="0"/>
              <a:buChar char="•"/>
            </a:pPr>
            <a:r>
              <a:rPr lang="tr-TR" sz="2400" dirty="0">
                <a:solidFill>
                  <a:schemeClr val="accent1">
                    <a:lumMod val="50000"/>
                  </a:schemeClr>
                </a:solidFill>
              </a:rPr>
              <a:t>Çocuğunuzun cinsellik hakkında soru sormasına izin verin.</a:t>
            </a:r>
          </a:p>
          <a:p>
            <a:pPr marL="342900" indent="-342900">
              <a:buFont typeface="Arial" panose="020B0604020202020204" pitchFamily="34" charset="0"/>
              <a:buChar char="•"/>
            </a:pPr>
            <a:r>
              <a:rPr lang="tr-TR" sz="2400" dirty="0">
                <a:solidFill>
                  <a:schemeClr val="accent1">
                    <a:lumMod val="50000"/>
                  </a:schemeClr>
                </a:solidFill>
              </a:rPr>
              <a:t>Doğru ve eksiksiz aktarılmayan cinsel bilgi merakı arttırır. Olumsuz cinsellik fikri oluşturur. Cinsel eğitim ilk anne baba tarafından verilmelidir. </a:t>
            </a:r>
          </a:p>
          <a:p>
            <a:pPr marL="342900" indent="-342900">
              <a:buFont typeface="Arial" panose="020B0604020202020204" pitchFamily="34" charset="0"/>
              <a:buChar char="•"/>
            </a:pPr>
            <a:r>
              <a:rPr lang="tr-TR" sz="2400" dirty="0">
                <a:solidFill>
                  <a:schemeClr val="accent1">
                    <a:lumMod val="50000"/>
                  </a:schemeClr>
                </a:solidFill>
              </a:rPr>
              <a:t>Erken cinsel ilginin normal ve sağlıklı olduğu bilinmeli. Çocuğunuza ilgi ve meraklarının normal olduğu hissettirin. </a:t>
            </a:r>
          </a:p>
        </p:txBody>
      </p:sp>
    </p:spTree>
    <p:extLst>
      <p:ext uri="{BB962C8B-B14F-4D97-AF65-F5344CB8AC3E}">
        <p14:creationId xmlns:p14="http://schemas.microsoft.com/office/powerpoint/2010/main" val="314973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892629" y="2136337"/>
            <a:ext cx="2406580" cy="1938992"/>
          </a:xfrm>
          <a:prstGeom prst="rect">
            <a:avLst/>
          </a:prstGeom>
          <a:noFill/>
        </p:spPr>
        <p:txBody>
          <a:bodyPr wrap="square" rtlCol="0">
            <a:spAutoFit/>
          </a:bodyPr>
          <a:lstStyle/>
          <a:p>
            <a:r>
              <a:rPr lang="en-US" sz="4000" b="1" dirty="0">
                <a:solidFill>
                  <a:schemeClr val="bg1"/>
                </a:solidFill>
              </a:rPr>
              <a:t>Anne </a:t>
            </a:r>
            <a:r>
              <a:rPr lang="en-US" sz="4000" b="1" dirty="0" err="1">
                <a:solidFill>
                  <a:schemeClr val="bg1"/>
                </a:solidFill>
              </a:rPr>
              <a:t>Babalara</a:t>
            </a:r>
            <a:r>
              <a:rPr lang="en-US" sz="4000" b="1" dirty="0">
                <a:solidFill>
                  <a:schemeClr val="bg1"/>
                </a:solidFill>
              </a:rPr>
              <a:t> </a:t>
            </a:r>
            <a:r>
              <a:rPr lang="en-US" sz="4000" b="1" dirty="0" err="1">
                <a:solidFill>
                  <a:schemeClr val="bg1"/>
                </a:solidFill>
              </a:rPr>
              <a:t>Tav</a:t>
            </a:r>
            <a:r>
              <a:rPr lang="tr-TR" sz="4000" b="1" dirty="0">
                <a:solidFill>
                  <a:schemeClr val="bg1"/>
                </a:solidFill>
              </a:rPr>
              <a:t>siyeler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98666" y="2136337"/>
            <a:ext cx="6900705" cy="3477875"/>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Çocuğunuzun yaşına uygun cinsel eğitim verin.</a:t>
            </a:r>
          </a:p>
          <a:p>
            <a:pPr marL="342900" indent="-342900">
              <a:buFont typeface="Arial" panose="020B0604020202020204" pitchFamily="34" charset="0"/>
              <a:buChar char="•"/>
            </a:pPr>
            <a:r>
              <a:rPr lang="tr-TR" sz="2000" dirty="0">
                <a:solidFill>
                  <a:schemeClr val="accent1">
                    <a:lumMod val="50000"/>
                  </a:schemeClr>
                </a:solidFill>
              </a:rPr>
              <a:t>Çocuklarınıza vücudun özel bölgelerinin doğru adını öğretin. Yani “penis ve vajina” terimlerini kullanın.</a:t>
            </a:r>
          </a:p>
          <a:p>
            <a:pPr marL="342900" indent="-342900">
              <a:buFont typeface="Arial" panose="020B0604020202020204" pitchFamily="34" charset="0"/>
              <a:buChar char="•"/>
            </a:pPr>
            <a:r>
              <a:rPr lang="tr-TR" sz="2000" dirty="0">
                <a:solidFill>
                  <a:schemeClr val="accent1">
                    <a:lumMod val="50000"/>
                  </a:schemeClr>
                </a:solidFill>
              </a:rPr>
              <a:t>Çocuğunuza bedenini, cinsel organlarını, iyi ve kötü dokunuşu anlatın.</a:t>
            </a:r>
          </a:p>
          <a:p>
            <a:pPr marL="342900" indent="-342900">
              <a:buFont typeface="Arial" panose="020B0604020202020204" pitchFamily="34" charset="0"/>
              <a:buChar char="•"/>
            </a:pPr>
            <a:r>
              <a:rPr lang="tr-TR" sz="2000" dirty="0">
                <a:solidFill>
                  <a:schemeClr val="accent1">
                    <a:lumMod val="50000"/>
                  </a:schemeClr>
                </a:solidFill>
              </a:rPr>
              <a:t>Çocuğunuzun cinsel merakını bastırmayın. Sorduğu soru kadarını </a:t>
            </a:r>
            <a:r>
              <a:rPr lang="tr-TR" sz="2000" dirty="0" err="1">
                <a:solidFill>
                  <a:schemeClr val="accent1">
                    <a:lumMod val="50000"/>
                  </a:schemeClr>
                </a:solidFill>
              </a:rPr>
              <a:t>ceplayın</a:t>
            </a:r>
            <a:r>
              <a:rPr lang="tr-TR" sz="2000" dirty="0">
                <a:solidFill>
                  <a:schemeClr val="accent1">
                    <a:lumMod val="50000"/>
                  </a:schemeClr>
                </a:solidFill>
              </a:rPr>
              <a:t>. </a:t>
            </a:r>
          </a:p>
          <a:p>
            <a:pPr marL="342900" indent="-342900">
              <a:buFont typeface="Arial" panose="020B0604020202020204" pitchFamily="34" charset="0"/>
              <a:buChar char="•"/>
            </a:pPr>
            <a:r>
              <a:rPr lang="tr-TR" sz="2000" dirty="0">
                <a:solidFill>
                  <a:schemeClr val="accent1">
                    <a:lumMod val="50000"/>
                  </a:schemeClr>
                </a:solidFill>
              </a:rPr>
              <a:t>Mastürbasyonu ve cinsel organlara dokunmayı hatalı, yanlış bir davranış  gibi anlatmayın.</a:t>
            </a:r>
          </a:p>
          <a:p>
            <a:pPr marL="342900" indent="-342900">
              <a:buFont typeface="Arial" panose="020B0604020202020204" pitchFamily="34" charset="0"/>
              <a:buChar char="•"/>
            </a:pPr>
            <a:r>
              <a:rPr lang="tr-TR" sz="2000" dirty="0">
                <a:solidFill>
                  <a:schemeClr val="accent1">
                    <a:lumMod val="50000"/>
                  </a:schemeClr>
                </a:solidFill>
              </a:rPr>
              <a:t>Mastürbasyon yoğun ve sürekli olmaya başladığını dikkatini farklı bir yöne çekmeye çalışın. </a:t>
            </a:r>
          </a:p>
        </p:txBody>
      </p:sp>
    </p:spTree>
    <p:extLst>
      <p:ext uri="{BB962C8B-B14F-4D97-AF65-F5344CB8AC3E}">
        <p14:creationId xmlns:p14="http://schemas.microsoft.com/office/powerpoint/2010/main" val="16423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480226" y="2615689"/>
            <a:ext cx="7452760" cy="707886"/>
          </a:xfrm>
          <a:prstGeom prst="rect">
            <a:avLst/>
          </a:prstGeom>
          <a:noFill/>
        </p:spPr>
        <p:txBody>
          <a:bodyPr wrap="square" rtlCol="0">
            <a:spAutoFit/>
          </a:bodyPr>
          <a:lstStyle/>
          <a:p>
            <a:pPr algn="ctr"/>
            <a:r>
              <a:rPr lang="tr-TR" sz="4000" b="1" dirty="0">
                <a:solidFill>
                  <a:schemeClr val="accent1"/>
                </a:solidFill>
              </a:rPr>
              <a:t>TEŞEKKÜRLER !</a:t>
            </a:r>
          </a:p>
        </p:txBody>
      </p:sp>
    </p:spTree>
    <p:extLst>
      <p:ext uri="{BB962C8B-B14F-4D97-AF65-F5344CB8AC3E}">
        <p14:creationId xmlns:p14="http://schemas.microsoft.com/office/powerpoint/2010/main" val="3199215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EC90167-AB9F-1A4B-9E57-DC95942C427C}"/>
              </a:ext>
            </a:extLst>
          </p:cNvPr>
          <p:cNvSpPr txBox="1"/>
          <p:nvPr/>
        </p:nvSpPr>
        <p:spPr>
          <a:xfrm>
            <a:off x="4702453" y="2315013"/>
            <a:ext cx="6874652" cy="2677656"/>
          </a:xfrm>
          <a:prstGeom prst="rect">
            <a:avLst/>
          </a:prstGeom>
          <a:noFill/>
        </p:spPr>
        <p:txBody>
          <a:bodyPr wrap="square" rtlCol="0">
            <a:spAutoFit/>
          </a:bodyPr>
          <a:lstStyle/>
          <a:p>
            <a:r>
              <a:rPr lang="tr-TR" sz="2800" b="1" dirty="0">
                <a:solidFill>
                  <a:schemeClr val="accent1">
                    <a:lumMod val="50000"/>
                  </a:schemeClr>
                </a:solidFill>
              </a:rPr>
              <a:t>Bebeği</a:t>
            </a:r>
            <a:r>
              <a:rPr lang="tr-TR" sz="2800" dirty="0">
                <a:solidFill>
                  <a:schemeClr val="accent1">
                    <a:lumMod val="50000"/>
                  </a:schemeClr>
                </a:solidFill>
              </a:rPr>
              <a:t> kucağında tutan annenin sıcaklığı, rahatlığı ve gücü çocuğa güven ve haz verir. Annenin yüz ifadesi, sesinin tonu, teninin kokusu, dokusu, bebeği tutuşu, tüm bunlar açlık, üşüme ve yalnızlık gibi hoş olmayan acı verici duyguların ortadan kalkmasını sağlar. </a:t>
            </a:r>
          </a:p>
        </p:txBody>
      </p:sp>
      <p:pic>
        <p:nvPicPr>
          <p:cNvPr id="5" name="Google Shape;64;p2">
            <a:extLst>
              <a:ext uri="{FF2B5EF4-FFF2-40B4-BE49-F238E27FC236}">
                <a16:creationId xmlns:a16="http://schemas.microsoft.com/office/drawing/2014/main" id="{4CFDE7F8-3BD3-4A60-B75C-B61FBEABB5DE}"/>
              </a:ext>
            </a:extLst>
          </p:cNvPr>
          <p:cNvPicPr/>
          <p:nvPr/>
        </p:nvPicPr>
        <p:blipFill>
          <a:blip r:embed="rId3"/>
          <a:stretch/>
        </p:blipFill>
        <p:spPr>
          <a:xfrm>
            <a:off x="614895" y="1825221"/>
            <a:ext cx="2826720" cy="3657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06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3877068" y="2151727"/>
            <a:ext cx="2954215" cy="3785652"/>
          </a:xfrm>
          <a:prstGeom prst="rect">
            <a:avLst/>
          </a:prstGeom>
          <a:noFill/>
        </p:spPr>
        <p:txBody>
          <a:bodyPr wrap="square" rtlCol="0">
            <a:spAutoFit/>
          </a:bodyPr>
          <a:lstStyle/>
          <a:p>
            <a:pPr>
              <a:lnSpc>
                <a:spcPct val="100000"/>
              </a:lnSpc>
              <a:tabLst>
                <a:tab pos="0" algn="l"/>
              </a:tabLst>
            </a:pPr>
            <a:r>
              <a:rPr lang="tr-TR" sz="2000" b="0" strike="noStrike" spc="-1" dirty="0">
                <a:solidFill>
                  <a:schemeClr val="accent1">
                    <a:lumMod val="50000"/>
                  </a:schemeClr>
                </a:solidFill>
                <a:ea typeface="Times New Roman"/>
              </a:rPr>
              <a:t>Çocuk mesane kontrolü ile birlikte 2 yaşına kadar gündüzleri altını ıslatmaz.</a:t>
            </a:r>
          </a:p>
          <a:p>
            <a:pPr>
              <a:lnSpc>
                <a:spcPct val="100000"/>
              </a:lnSpc>
              <a:tabLst>
                <a:tab pos="0" algn="l"/>
              </a:tabLst>
            </a:pPr>
            <a:endParaRPr lang="tr-TR" sz="2000" spc="-1" dirty="0">
              <a:solidFill>
                <a:schemeClr val="accent1">
                  <a:lumMod val="50000"/>
                </a:schemeClr>
              </a:solidFill>
              <a:ea typeface="Times New Roman"/>
            </a:endParaRPr>
          </a:p>
          <a:p>
            <a:pPr>
              <a:lnSpc>
                <a:spcPct val="100000"/>
              </a:lnSpc>
              <a:tabLst>
                <a:tab pos="0" algn="l"/>
              </a:tabLst>
            </a:pPr>
            <a:r>
              <a:rPr lang="tr-TR" sz="2000" b="0" strike="noStrike" spc="-1" dirty="0">
                <a:solidFill>
                  <a:schemeClr val="accent1">
                    <a:lumMod val="50000"/>
                  </a:schemeClr>
                </a:solidFill>
                <a:ea typeface="Times New Roman"/>
              </a:rPr>
              <a:t>Gece ise 3,5 yaşına kadar bu kontrolün sağlanmasını bekleriz.</a:t>
            </a:r>
          </a:p>
          <a:p>
            <a:pPr>
              <a:lnSpc>
                <a:spcPct val="100000"/>
              </a:lnSpc>
              <a:tabLst>
                <a:tab pos="0" algn="l"/>
              </a:tabLst>
            </a:pPr>
            <a:endParaRPr lang="tr-TR" sz="2000" b="0" strike="noStrike" spc="-1" dirty="0">
              <a:solidFill>
                <a:schemeClr val="accent1">
                  <a:lumMod val="50000"/>
                </a:schemeClr>
              </a:solidFill>
            </a:endParaRPr>
          </a:p>
          <a:p>
            <a:pPr>
              <a:lnSpc>
                <a:spcPct val="100000"/>
              </a:lnSpc>
              <a:tabLst>
                <a:tab pos="0" algn="l"/>
              </a:tabLst>
            </a:pPr>
            <a:r>
              <a:rPr lang="tr-TR" sz="2000" b="0" strike="noStrike" spc="-1" dirty="0">
                <a:solidFill>
                  <a:schemeClr val="accent1">
                    <a:lumMod val="50000"/>
                  </a:schemeClr>
                </a:solidFill>
                <a:ea typeface="Times New Roman"/>
              </a:rPr>
              <a:t>4 yaşından sonra alt ıslatma devam ederse “</a:t>
            </a:r>
            <a:r>
              <a:rPr lang="tr-TR" sz="2000" b="0" strike="noStrike" spc="-1" dirty="0" err="1">
                <a:solidFill>
                  <a:schemeClr val="accent1">
                    <a:lumMod val="50000"/>
                  </a:schemeClr>
                </a:solidFill>
                <a:ea typeface="Times New Roman"/>
              </a:rPr>
              <a:t>enürezis</a:t>
            </a:r>
            <a:r>
              <a:rPr lang="tr-TR" sz="2000" b="0" strike="noStrike" spc="-1" dirty="0">
                <a:solidFill>
                  <a:schemeClr val="accent1">
                    <a:lumMod val="50000"/>
                  </a:schemeClr>
                </a:solidFill>
                <a:ea typeface="Times New Roman"/>
              </a:rPr>
              <a:t>” adını alır.</a:t>
            </a:r>
            <a:endParaRPr lang="tr-TR" sz="2000" b="0" strike="noStrike" spc="-1" dirty="0">
              <a:solidFill>
                <a:schemeClr val="accent1">
                  <a:lumMod val="50000"/>
                </a:schemeClr>
              </a:solidFill>
            </a:endParaRPr>
          </a:p>
          <a:p>
            <a:endParaRPr lang="x-none" sz="2000" dirty="0">
              <a:solidFill>
                <a:schemeClr val="accent1">
                  <a:lumMod val="50000"/>
                </a:schemeClr>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233596" y="2160077"/>
            <a:ext cx="4556091" cy="2862322"/>
          </a:xfrm>
          <a:prstGeom prst="rect">
            <a:avLst/>
          </a:prstGeom>
          <a:noFill/>
        </p:spPr>
        <p:txBody>
          <a:bodyPr wrap="square" rtlCol="0">
            <a:spAutoFit/>
          </a:bodyPr>
          <a:lstStyle/>
          <a:p>
            <a:pPr lvl="0"/>
            <a:r>
              <a:rPr lang="tr-TR" sz="2000" b="1" dirty="0" err="1">
                <a:solidFill>
                  <a:schemeClr val="accent1">
                    <a:lumMod val="50000"/>
                  </a:schemeClr>
                </a:solidFill>
              </a:rPr>
              <a:t>Enürezis</a:t>
            </a:r>
            <a:r>
              <a:rPr lang="tr-TR" sz="2000" b="1" dirty="0">
                <a:solidFill>
                  <a:schemeClr val="accent1">
                    <a:lumMod val="50000"/>
                  </a:schemeClr>
                </a:solidFill>
              </a:rPr>
              <a:t> nedenleri</a:t>
            </a:r>
          </a:p>
          <a:p>
            <a:pPr lvl="0"/>
            <a:r>
              <a:rPr lang="tr-TR" sz="2000" dirty="0">
                <a:solidFill>
                  <a:schemeClr val="accent1">
                    <a:lumMod val="50000"/>
                  </a:schemeClr>
                </a:solidFill>
              </a:rPr>
              <a:t>1. Sinir kas kontrolündeki gecikme</a:t>
            </a:r>
          </a:p>
          <a:p>
            <a:pPr lvl="0"/>
            <a:r>
              <a:rPr lang="tr-TR" sz="2000" dirty="0">
                <a:solidFill>
                  <a:schemeClr val="accent1">
                    <a:lumMod val="50000"/>
                  </a:schemeClr>
                </a:solidFill>
              </a:rPr>
              <a:t>2. Anne babanın düzensiz ve yetersiz tuvalet eğitimi</a:t>
            </a:r>
          </a:p>
          <a:p>
            <a:pPr lvl="0"/>
            <a:r>
              <a:rPr lang="tr-TR" sz="2000" dirty="0">
                <a:solidFill>
                  <a:schemeClr val="accent1">
                    <a:lumMod val="50000"/>
                  </a:schemeClr>
                </a:solidFill>
              </a:rPr>
              <a:t>3. Yeni kardeş doğumu, taşınma, yetersiz ilgi, kıskançlık, aşırı hoşgörü gibi ruhsal gerginlik durumlarında ortaya çıkar.</a:t>
            </a:r>
          </a:p>
          <a:p>
            <a:pPr lvl="0"/>
            <a:r>
              <a:rPr lang="tr-TR" sz="2000" dirty="0">
                <a:solidFill>
                  <a:schemeClr val="accent1">
                    <a:lumMod val="50000"/>
                  </a:schemeClr>
                </a:solidFill>
              </a:rPr>
              <a:t>4. Anneye öfke ya da annenin dikkatini çekmek için olabilir.</a:t>
            </a:r>
          </a:p>
        </p:txBody>
      </p:sp>
      <p:sp>
        <p:nvSpPr>
          <p:cNvPr id="6" name="TextBox 8">
            <a:extLst>
              <a:ext uri="{FF2B5EF4-FFF2-40B4-BE49-F238E27FC236}">
                <a16:creationId xmlns:a16="http://schemas.microsoft.com/office/drawing/2014/main" id="{3B52C812-5357-C74D-8FDA-6F6A4426050A}"/>
              </a:ext>
            </a:extLst>
          </p:cNvPr>
          <p:cNvSpPr txBox="1"/>
          <p:nvPr/>
        </p:nvSpPr>
        <p:spPr>
          <a:xfrm>
            <a:off x="881990" y="2151727"/>
            <a:ext cx="2286343" cy="2554545"/>
          </a:xfrm>
          <a:prstGeom prst="rect">
            <a:avLst/>
          </a:prstGeom>
          <a:noFill/>
        </p:spPr>
        <p:txBody>
          <a:bodyPr wrap="square" rtlCol="0">
            <a:spAutoFit/>
          </a:bodyPr>
          <a:lstStyle/>
          <a:p>
            <a:r>
              <a:rPr lang="tr-TR" sz="4000" b="1" dirty="0">
                <a:solidFill>
                  <a:schemeClr val="bg1"/>
                </a:solidFill>
              </a:rPr>
              <a:t>Tuvalet Eğitimi </a:t>
            </a:r>
          </a:p>
          <a:p>
            <a:r>
              <a:rPr lang="tr-TR" sz="4000" b="1" dirty="0">
                <a:solidFill>
                  <a:schemeClr val="bg1"/>
                </a:solidFill>
              </a:rPr>
              <a:t>ve Alt Islatma</a:t>
            </a:r>
          </a:p>
        </p:txBody>
      </p:sp>
    </p:spTree>
    <p:extLst>
      <p:ext uri="{BB962C8B-B14F-4D97-AF65-F5344CB8AC3E}">
        <p14:creationId xmlns:p14="http://schemas.microsoft.com/office/powerpoint/2010/main" val="201426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3" name="Flowchart: Alternate Process 2">
            <a:extLst>
              <a:ext uri="{FF2B5EF4-FFF2-40B4-BE49-F238E27FC236}">
                <a16:creationId xmlns:a16="http://schemas.microsoft.com/office/drawing/2014/main" id="{EFC2E97B-5A8C-4798-BFE6-0BBFABC42734}"/>
              </a:ext>
            </a:extLst>
          </p:cNvPr>
          <p:cNvSpPr/>
          <p:nvPr/>
        </p:nvSpPr>
        <p:spPr>
          <a:xfrm>
            <a:off x="1929865" y="2579571"/>
            <a:ext cx="8332270" cy="2261937"/>
          </a:xfrm>
          <a:prstGeom prst="flowChartAlternateProcess">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3200" b="1" dirty="0">
                <a:solidFill>
                  <a:schemeClr val="bg1"/>
                </a:solidFill>
              </a:rPr>
              <a:t>4 yaşından sonra alt ıslatma devam ederse; </a:t>
            </a:r>
          </a:p>
          <a:p>
            <a:pPr algn="ctr"/>
            <a:r>
              <a:rPr lang="tr-TR" sz="3200" b="1" dirty="0">
                <a:solidFill>
                  <a:schemeClr val="bg1"/>
                </a:solidFill>
              </a:rPr>
              <a:t>uzman desteği alınması önerilir. </a:t>
            </a:r>
          </a:p>
        </p:txBody>
      </p:sp>
    </p:spTree>
    <p:extLst>
      <p:ext uri="{BB962C8B-B14F-4D97-AF65-F5344CB8AC3E}">
        <p14:creationId xmlns:p14="http://schemas.microsoft.com/office/powerpoint/2010/main" val="363087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587829" y="2151727"/>
            <a:ext cx="3233894" cy="1938992"/>
          </a:xfrm>
          <a:prstGeom prst="rect">
            <a:avLst/>
          </a:prstGeom>
          <a:noFill/>
        </p:spPr>
        <p:txBody>
          <a:bodyPr wrap="square" rtlCol="0">
            <a:spAutoFit/>
          </a:bodyPr>
          <a:lstStyle/>
          <a:p>
            <a:r>
              <a:rPr lang="tr-TR" sz="4000" b="1" dirty="0">
                <a:solidFill>
                  <a:schemeClr val="bg1"/>
                </a:solidFill>
              </a:rPr>
              <a:t>Çocuklarda Cinsel </a:t>
            </a:r>
            <a:endParaRPr lang="en-US" sz="4000" b="1" dirty="0">
              <a:solidFill>
                <a:schemeClr val="bg1"/>
              </a:solidFill>
            </a:endParaRPr>
          </a:p>
          <a:p>
            <a:r>
              <a:rPr lang="tr-TR" sz="4000" b="1" dirty="0">
                <a:solidFill>
                  <a:schemeClr val="bg1"/>
                </a:solidFill>
              </a:rPr>
              <a:t>Gelişim</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25880" y="2151727"/>
            <a:ext cx="7161963" cy="3139321"/>
          </a:xfrm>
          <a:prstGeom prst="rect">
            <a:avLst/>
          </a:prstGeom>
          <a:noFill/>
        </p:spPr>
        <p:txBody>
          <a:bodyPr wrap="square" rtlCol="0">
            <a:spAutoFit/>
          </a:bodyPr>
          <a:lstStyle/>
          <a:p>
            <a:r>
              <a:rPr lang="tr-TR" sz="2200" dirty="0">
                <a:solidFill>
                  <a:srgbClr val="C00000"/>
                </a:solidFill>
              </a:rPr>
              <a:t>Doğumdan sonraki ilk cinsel duygular yıkanma ve altının değiştirilmesi sırasında ortaya çıkar. </a:t>
            </a:r>
            <a:endParaRPr lang="tr-TR" sz="2200" dirty="0">
              <a:solidFill>
                <a:schemeClr val="accent1">
                  <a:lumMod val="50000"/>
                </a:schemeClr>
              </a:solidFill>
            </a:endParaRPr>
          </a:p>
          <a:p>
            <a:r>
              <a:rPr lang="tr-TR" sz="2200" dirty="0">
                <a:solidFill>
                  <a:schemeClr val="accent1">
                    <a:lumMod val="50000"/>
                  </a:schemeClr>
                </a:solidFill>
              </a:rPr>
              <a:t>İlerleyen yaşlarda çocuk kazara cinsel organına dokunabilir ve haz verdiğini anlayabilir. Bunu sık sık yapması doğal ve insanidir. </a:t>
            </a:r>
          </a:p>
          <a:p>
            <a:r>
              <a:rPr lang="tr-TR" sz="2200" dirty="0">
                <a:solidFill>
                  <a:schemeClr val="accent1"/>
                </a:solidFill>
              </a:rPr>
              <a:t>18 aydan 2.5 ay arasında bez ve tuvalete alışma sürecinde dikkat tamamen cinsel organlardadır.</a:t>
            </a:r>
            <a:r>
              <a:rPr lang="tr-TR" sz="2200" dirty="0">
                <a:solidFill>
                  <a:schemeClr val="accent1">
                    <a:lumMod val="50000"/>
                  </a:schemeClr>
                </a:solidFill>
              </a:rPr>
              <a:t> Bu süreçte endişeleri giderecek ve zorlayıcı olmayan bir tavır içinde olmakta fayda vardır.</a:t>
            </a:r>
          </a:p>
        </p:txBody>
      </p:sp>
    </p:spTree>
    <p:extLst>
      <p:ext uri="{BB962C8B-B14F-4D97-AF65-F5344CB8AC3E}">
        <p14:creationId xmlns:p14="http://schemas.microsoft.com/office/powerpoint/2010/main" val="147537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46316" y="2105561"/>
            <a:ext cx="2989904" cy="2554545"/>
          </a:xfrm>
          <a:prstGeom prst="rect">
            <a:avLst/>
          </a:prstGeom>
          <a:noFill/>
        </p:spPr>
        <p:txBody>
          <a:bodyPr wrap="square" rtlCol="0">
            <a:spAutoFit/>
          </a:bodyPr>
          <a:lstStyle/>
          <a:p>
            <a:r>
              <a:rPr lang="tr-TR" sz="4000" b="1" dirty="0">
                <a:solidFill>
                  <a:schemeClr val="bg1"/>
                </a:solidFill>
              </a:rPr>
              <a:t>Çocuklar kendi bedenleriyle çok ilgilidir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230630" y="2305615"/>
            <a:ext cx="3180576" cy="2246769"/>
          </a:xfrm>
          <a:prstGeom prst="rect">
            <a:avLst/>
          </a:prstGeom>
          <a:noFill/>
        </p:spPr>
        <p:txBody>
          <a:bodyPr wrap="square" rtlCol="0">
            <a:spAutoFit/>
          </a:bodyPr>
          <a:lstStyle/>
          <a:p>
            <a:pPr marL="457200" indent="-457200">
              <a:buFont typeface="Wingdings" panose="05000000000000000000" pitchFamily="2" charset="2"/>
              <a:buChar char="ü"/>
            </a:pPr>
            <a:r>
              <a:rPr lang="tr-TR" sz="2800" dirty="0">
                <a:solidFill>
                  <a:schemeClr val="accent1">
                    <a:lumMod val="50000"/>
                  </a:schemeClr>
                </a:solidFill>
              </a:rPr>
              <a:t>2 ve 3 yaşında çocuklar bakma ve dokunmayla ilgili birçok şey öğrenir. </a:t>
            </a:r>
          </a:p>
        </p:txBody>
      </p:sp>
      <p:pic>
        <p:nvPicPr>
          <p:cNvPr id="5" name="Google Shape;99;p4">
            <a:extLst>
              <a:ext uri="{FF2B5EF4-FFF2-40B4-BE49-F238E27FC236}">
                <a16:creationId xmlns:a16="http://schemas.microsoft.com/office/drawing/2014/main" id="{8B974516-5133-40AA-8E3B-2BD61755C01F}"/>
              </a:ext>
            </a:extLst>
          </p:cNvPr>
          <p:cNvPicPr/>
          <p:nvPr/>
        </p:nvPicPr>
        <p:blipFill>
          <a:blip r:embed="rId3"/>
          <a:stretch/>
        </p:blipFill>
        <p:spPr>
          <a:xfrm>
            <a:off x="8134983" y="2105561"/>
            <a:ext cx="3333240" cy="323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927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46316" y="2105561"/>
            <a:ext cx="2989904" cy="2554545"/>
          </a:xfrm>
          <a:prstGeom prst="rect">
            <a:avLst/>
          </a:prstGeom>
          <a:noFill/>
        </p:spPr>
        <p:txBody>
          <a:bodyPr wrap="square" rtlCol="0">
            <a:spAutoFit/>
          </a:bodyPr>
          <a:lstStyle/>
          <a:p>
            <a:r>
              <a:rPr lang="tr-TR" sz="4000" b="1" dirty="0">
                <a:solidFill>
                  <a:schemeClr val="bg1"/>
                </a:solidFill>
              </a:rPr>
              <a:t>Çocuklar kendi bedenleriyle çok ilgilidir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230630" y="2305615"/>
            <a:ext cx="3180576" cy="2677656"/>
          </a:xfrm>
          <a:prstGeom prst="rect">
            <a:avLst/>
          </a:prstGeom>
          <a:noFill/>
        </p:spPr>
        <p:txBody>
          <a:bodyPr wrap="square" rtlCol="0">
            <a:spAutoFit/>
          </a:bodyPr>
          <a:lstStyle/>
          <a:p>
            <a:pPr marL="457200" indent="-457200">
              <a:buFont typeface="Wingdings" panose="05000000000000000000" pitchFamily="2" charset="2"/>
              <a:buChar char="ü"/>
            </a:pPr>
            <a:r>
              <a:rPr lang="tr-TR" sz="2800" dirty="0">
                <a:solidFill>
                  <a:schemeClr val="accent1">
                    <a:lumMod val="50000"/>
                  </a:schemeClr>
                </a:solidFill>
              </a:rPr>
              <a:t>Çocukta cinsiyet farkıyla ilgili sorular 2. yaşta</a:t>
            </a:r>
          </a:p>
          <a:p>
            <a:pPr marL="457200" indent="-457200">
              <a:buFont typeface="Wingdings" panose="05000000000000000000" pitchFamily="2" charset="2"/>
              <a:buChar char="ü"/>
            </a:pPr>
            <a:r>
              <a:rPr lang="en-US" sz="2800" dirty="0">
                <a:solidFill>
                  <a:schemeClr val="accent1">
                    <a:lumMod val="50000"/>
                  </a:schemeClr>
                </a:solidFill>
              </a:rPr>
              <a:t>D</a:t>
            </a:r>
            <a:r>
              <a:rPr lang="tr-TR" sz="2800" dirty="0" err="1">
                <a:solidFill>
                  <a:schemeClr val="accent1">
                    <a:lumMod val="50000"/>
                  </a:schemeClr>
                </a:solidFill>
              </a:rPr>
              <a:t>oğumla</a:t>
            </a:r>
            <a:r>
              <a:rPr lang="tr-TR" sz="2800" dirty="0">
                <a:solidFill>
                  <a:schemeClr val="accent1">
                    <a:lumMod val="50000"/>
                  </a:schemeClr>
                </a:solidFill>
              </a:rPr>
              <a:t> ilgili olanlarsa 3. ve 4. yaşlarda başlar.</a:t>
            </a:r>
          </a:p>
        </p:txBody>
      </p:sp>
      <p:pic>
        <p:nvPicPr>
          <p:cNvPr id="6" name="Google Shape;109;p6">
            <a:extLst>
              <a:ext uri="{FF2B5EF4-FFF2-40B4-BE49-F238E27FC236}">
                <a16:creationId xmlns:a16="http://schemas.microsoft.com/office/drawing/2014/main" id="{82CE4E0E-918E-43FA-A0EB-DB3CA5DFC155}"/>
              </a:ext>
            </a:extLst>
          </p:cNvPr>
          <p:cNvPicPr/>
          <p:nvPr/>
        </p:nvPicPr>
        <p:blipFill>
          <a:blip r:embed="rId3"/>
          <a:stretch/>
        </p:blipFill>
        <p:spPr>
          <a:xfrm>
            <a:off x="7411206" y="1605354"/>
            <a:ext cx="2472120" cy="2661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Google Shape;108;p6">
            <a:extLst>
              <a:ext uri="{FF2B5EF4-FFF2-40B4-BE49-F238E27FC236}">
                <a16:creationId xmlns:a16="http://schemas.microsoft.com/office/drawing/2014/main" id="{809701FD-E4E7-4DBA-932D-65DD2053D05F}"/>
              </a:ext>
            </a:extLst>
          </p:cNvPr>
          <p:cNvPicPr/>
          <p:nvPr/>
        </p:nvPicPr>
        <p:blipFill>
          <a:blip r:embed="rId4"/>
          <a:stretch/>
        </p:blipFill>
        <p:spPr>
          <a:xfrm>
            <a:off x="10100227" y="3205213"/>
            <a:ext cx="1830924" cy="2357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141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46316" y="2105561"/>
            <a:ext cx="2989904" cy="2554545"/>
          </a:xfrm>
          <a:prstGeom prst="rect">
            <a:avLst/>
          </a:prstGeom>
          <a:noFill/>
        </p:spPr>
        <p:txBody>
          <a:bodyPr wrap="square" rtlCol="0">
            <a:spAutoFit/>
          </a:bodyPr>
          <a:lstStyle/>
          <a:p>
            <a:r>
              <a:rPr lang="tr-TR" sz="4000" b="1" dirty="0">
                <a:solidFill>
                  <a:schemeClr val="bg1"/>
                </a:solidFill>
              </a:rPr>
              <a:t>Çocuklar kendi bedenleriyle çok ilgilidir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55758" y="2105561"/>
            <a:ext cx="7175307" cy="3477875"/>
          </a:xfrm>
          <a:prstGeom prst="rect">
            <a:avLst/>
          </a:prstGeom>
          <a:noFill/>
        </p:spPr>
        <p:txBody>
          <a:bodyPr wrap="square" rtlCol="0">
            <a:spAutoFit/>
          </a:bodyPr>
          <a:lstStyle/>
          <a:p>
            <a:pPr marL="457200" indent="-457200">
              <a:buFont typeface="Wingdings" panose="05000000000000000000" pitchFamily="2" charset="2"/>
              <a:buChar char="ü"/>
            </a:pPr>
            <a:r>
              <a:rPr lang="tr-TR" sz="2200" dirty="0">
                <a:solidFill>
                  <a:schemeClr val="accent1">
                    <a:lumMod val="50000"/>
                  </a:schemeClr>
                </a:solidFill>
              </a:rPr>
              <a:t>4. ve . 5 yaşlarda karşı cins ebeveyne ilgi artar. Çocuk mastürbasyon benzeri davranışlarda bulunur. Bu sağlıklı ve doğaldır.</a:t>
            </a:r>
          </a:p>
          <a:p>
            <a:pPr marL="457200" indent="-457200">
              <a:buFont typeface="Wingdings" panose="05000000000000000000" pitchFamily="2" charset="2"/>
              <a:buChar char="ü"/>
            </a:pPr>
            <a:r>
              <a:rPr lang="tr-TR" sz="2200" dirty="0">
                <a:solidFill>
                  <a:schemeClr val="accent1">
                    <a:lumMod val="50000"/>
                  </a:schemeClr>
                </a:solidFill>
              </a:rPr>
              <a:t>Cinsel kimliklerinin daha çok farkına varmışlardır. Giyinirken, soyunurken, banyo yaparken utanabilirler; yanlarında başkalarının bulunmasını istemezler. Nasıl oluştuklarından daha çok nasıl doğduklarını merak ederler. Müstehcen kelimeleri kullanmaya başlarlar, ayıp olduğunu bilmelerine rağmen sık sık açık saçık cümleler kurarlar, taklit davranışlarda bulunurlar. </a:t>
            </a:r>
          </a:p>
        </p:txBody>
      </p:sp>
    </p:spTree>
    <p:extLst>
      <p:ext uri="{BB962C8B-B14F-4D97-AF65-F5344CB8AC3E}">
        <p14:creationId xmlns:p14="http://schemas.microsoft.com/office/powerpoint/2010/main" val="168454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46316" y="2105561"/>
            <a:ext cx="2989904" cy="2554545"/>
          </a:xfrm>
          <a:prstGeom prst="rect">
            <a:avLst/>
          </a:prstGeom>
          <a:noFill/>
        </p:spPr>
        <p:txBody>
          <a:bodyPr wrap="square" rtlCol="0">
            <a:spAutoFit/>
          </a:bodyPr>
          <a:lstStyle/>
          <a:p>
            <a:r>
              <a:rPr lang="tr-TR" sz="4000" b="1" dirty="0">
                <a:solidFill>
                  <a:schemeClr val="bg1"/>
                </a:solidFill>
              </a:rPr>
              <a:t>Çocuklar kendi bedenleriyle çok ilgilidir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55758" y="2105561"/>
            <a:ext cx="7175307" cy="2677656"/>
          </a:xfrm>
          <a:prstGeom prst="rect">
            <a:avLst/>
          </a:prstGeom>
          <a:noFill/>
        </p:spPr>
        <p:txBody>
          <a:bodyPr wrap="square" rtlCol="0">
            <a:spAutoFit/>
          </a:bodyPr>
          <a:lstStyle/>
          <a:p>
            <a:pPr marL="457200" indent="-457200">
              <a:buFont typeface="Wingdings" panose="05000000000000000000" pitchFamily="2" charset="2"/>
              <a:buChar char="ü"/>
            </a:pPr>
            <a:r>
              <a:rPr lang="tr-TR" sz="2400" dirty="0">
                <a:solidFill>
                  <a:schemeClr val="accent1">
                    <a:lumMod val="50000"/>
                  </a:schemeClr>
                </a:solidFill>
              </a:rPr>
              <a:t>Özellikle okul öncesi 3-6 yaş arası dönemde çocukların cinsel özelliklerine ve organlarına ilgileri artar.</a:t>
            </a:r>
          </a:p>
          <a:p>
            <a:pPr marL="457200" indent="-457200">
              <a:buFont typeface="Wingdings" panose="05000000000000000000" pitchFamily="2" charset="2"/>
              <a:buChar char="ü"/>
            </a:pPr>
            <a:r>
              <a:rPr lang="tr-TR" sz="2400" dirty="0">
                <a:solidFill>
                  <a:schemeClr val="accent1">
                    <a:lumMod val="50000"/>
                  </a:schemeClr>
                </a:solidFill>
              </a:rPr>
              <a:t>Erkek çocuklar 3-6 yaş öncesi yada sonrası dönemlerde sünnet edilmelidir. </a:t>
            </a:r>
          </a:p>
          <a:p>
            <a:pPr marL="457200" indent="-457200">
              <a:buFont typeface="Wingdings" panose="05000000000000000000" pitchFamily="2" charset="2"/>
              <a:buChar char="ü"/>
            </a:pPr>
            <a:r>
              <a:rPr lang="tr-TR" sz="2400" dirty="0">
                <a:solidFill>
                  <a:schemeClr val="accent1">
                    <a:lumMod val="50000"/>
                  </a:schemeClr>
                </a:solidFill>
              </a:rPr>
              <a:t>Yetişkinler çocukları “pipini keserim” gibi sözlerle korkutmamalıdır. </a:t>
            </a:r>
          </a:p>
        </p:txBody>
      </p:sp>
    </p:spTree>
    <p:extLst>
      <p:ext uri="{BB962C8B-B14F-4D97-AF65-F5344CB8AC3E}">
        <p14:creationId xmlns:p14="http://schemas.microsoft.com/office/powerpoint/2010/main" val="74014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562</Words>
  <Application>Microsoft Office PowerPoint</Application>
  <PresentationFormat>Widescreen</PresentationFormat>
  <Paragraphs>51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Deniz Çetin</cp:lastModifiedBy>
  <cp:revision>63</cp:revision>
  <dcterms:created xsi:type="dcterms:W3CDTF">2020-11-02T08:42:42Z</dcterms:created>
  <dcterms:modified xsi:type="dcterms:W3CDTF">2022-08-05T11:22:27Z</dcterms:modified>
</cp:coreProperties>
</file>